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0"/>
  </p:notesMasterIdLst>
  <p:sldIdLst>
    <p:sldId id="257" r:id="rId3"/>
    <p:sldId id="264" r:id="rId4"/>
    <p:sldId id="265" r:id="rId5"/>
    <p:sldId id="266" r:id="rId6"/>
    <p:sldId id="267" r:id="rId7"/>
    <p:sldId id="279" r:id="rId8"/>
    <p:sldId id="280" r:id="rId9"/>
    <p:sldId id="269" r:id="rId10"/>
    <p:sldId id="270" r:id="rId11"/>
    <p:sldId id="271" r:id="rId12"/>
    <p:sldId id="281" r:id="rId13"/>
    <p:sldId id="272" r:id="rId14"/>
    <p:sldId id="273" r:id="rId15"/>
    <p:sldId id="293" r:id="rId16"/>
    <p:sldId id="274" r:id="rId17"/>
    <p:sldId id="275" r:id="rId18"/>
    <p:sldId id="283" r:id="rId19"/>
    <p:sldId id="294" r:id="rId20"/>
    <p:sldId id="287" r:id="rId21"/>
    <p:sldId id="285" r:id="rId22"/>
    <p:sldId id="284" r:id="rId23"/>
    <p:sldId id="286" r:id="rId24"/>
    <p:sldId id="288" r:id="rId25"/>
    <p:sldId id="295" r:id="rId26"/>
    <p:sldId id="292" r:id="rId27"/>
    <p:sldId id="29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 snapToGrid="0">
      <p:cViewPr varScale="1">
        <p:scale>
          <a:sx n="48" d="100"/>
          <a:sy n="48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36EA-6C14-4C2F-B6C1-502B23E31E7F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30AA3-B3A3-48C8-B6E1-65FA3AE13CF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10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46AF5-3906-4507-9C0F-4AD03BF174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85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gray">
          <a:xfrm>
            <a:off x="1" y="1"/>
            <a:ext cx="12187767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gray">
          <a:xfrm>
            <a:off x="0" y="3200400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gray">
          <a:xfrm>
            <a:off x="0" y="3200400"/>
            <a:ext cx="12192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800"/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9" name="Picture 31" descr="CL_Logo_RGB_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017934" y="5002213"/>
            <a:ext cx="359621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09600" y="3365500"/>
            <a:ext cx="10972800" cy="304800"/>
          </a:xfrm>
          <a:solidFill>
            <a:schemeClr val="accent1"/>
          </a:solidFill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10972800" cy="1828800"/>
          </a:xfrm>
        </p:spPr>
        <p:txBody>
          <a:bodyPr anchor="b"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32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309E0-103E-4A0B-ABBC-9EA1F8A95D1D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2116A-FE05-4140-87C8-BCC0964C1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92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2814"/>
            <a:ext cx="2743200" cy="4878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2814"/>
            <a:ext cx="8026400" cy="4878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D506C-653B-472F-B69F-D80DC3A74475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87946-0B41-4609-A2F2-579CE72EB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75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2813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76400"/>
            <a:ext cx="109728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F735-DBDE-485E-9AB2-F8118AA92A01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5E4F3-5053-412C-B005-7D258F2F5B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56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gray">
          <a:xfrm>
            <a:off x="1" y="1"/>
            <a:ext cx="12187767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5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gray">
          <a:xfrm>
            <a:off x="0" y="3200400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gray">
          <a:xfrm>
            <a:off x="0" y="3200400"/>
            <a:ext cx="12192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800"/>
          </a:p>
        </p:txBody>
      </p:sp>
      <p:sp>
        <p:nvSpPr>
          <p:cNvPr id="8" name="Rectangle 30"/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9" name="Picture 31" descr="CL_Logo_RGB_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017934" y="5002213"/>
            <a:ext cx="359621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09600" y="3365500"/>
            <a:ext cx="10972800" cy="304800"/>
          </a:xfrm>
          <a:solidFill>
            <a:schemeClr val="accent1"/>
          </a:solidFill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10972800" cy="1828800"/>
          </a:xfrm>
        </p:spPr>
        <p:txBody>
          <a:bodyPr anchor="b"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943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AC83-3728-4C8D-86CB-078BC3019C43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AADEE-AE3B-46A1-BBAA-15AD48DAB0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41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7F68-BD20-4A26-BA9F-452598D0078E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79E6-1C83-4839-BF65-72185BFB8F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66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C62A6-34BC-46CE-9FC5-378F6D9BBDBB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685A8-8B97-4869-9274-8DD8C6DF4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718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1A6B0-A28D-4AE2-91D2-E41536ADE4D1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F92BF-4603-491E-8396-732432296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714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AE3C-036D-4CB7-9BAE-288398610715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2F84-8054-445A-9357-CAC7BAF8B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4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D06D8-3B33-4C74-9C87-9FBFA1397F65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5C89-52DB-47AD-B80C-FC9C6F3E9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52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3CD0-E48F-428F-A7BE-FFA751D49C97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517E1-3813-44C3-B27D-AE920BC32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203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C025-2A9D-4C9F-9016-52D6BF46755B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EE812-4DE2-4ABD-B77C-C3017BCBA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18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907B1-4FAC-4EB1-BD5B-442ACE4D1A2A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1AA7C-598B-4FAF-8955-79AE7649B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6FC4B-EF1F-401D-B283-09F55F47A13E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014B6-D797-457D-9AF1-447E058FF7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16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2814"/>
            <a:ext cx="2743200" cy="4878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2814"/>
            <a:ext cx="8026400" cy="4878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3F97D-F0DB-4BBB-92B1-4A17EB14B3C7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150D9-3F5D-44CF-B3DE-0B90414CF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201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2813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76400"/>
            <a:ext cx="109728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F5F7F-5090-4A2A-96B1-A62087C6BF1B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E49CA-1A66-4499-BEF2-459C19223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7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8B583-9B5F-4456-B24D-D3CA6B00A65A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37789-8F80-4457-9062-8E8D78FA4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07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24DAE-B8EF-4238-B5B0-5AF80D66B340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2EBD2-044C-42DE-9A30-CE5465290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8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DE9BF-6C39-4A46-9E42-5F9491712933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E9D90-63BC-4393-9FFA-D84942251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00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45D9E-6F49-47F5-BDCE-08923B934323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44DEC-3C70-4E32-A0C9-6FC99FE59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97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7432F-082D-4D3B-A40A-71CF3BB81967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BA920-7CD3-4345-B261-A9E00A1A4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87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327AB-D586-4D3F-9243-8B72E3DA13F8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89153-0C06-48C8-8C65-8A887CB39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42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72978-24BA-435C-BA12-88619C65EDA4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75DC4-28C7-4441-A61A-0BD7CF5FC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92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0" b="52380"/>
          <a:stretch>
            <a:fillRect/>
          </a:stretch>
        </p:blipFill>
        <p:spPr bwMode="gray">
          <a:xfrm>
            <a:off x="0" y="0"/>
            <a:ext cx="121941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ChangeArrowheads="1"/>
          </p:cNvSpPr>
          <p:nvPr/>
        </p:nvSpPr>
        <p:spPr bwMode="gray">
          <a:xfrm>
            <a:off x="0" y="684214"/>
            <a:ext cx="12192000" cy="109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1097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426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2CCFB8-1478-4A6D-9490-D20E9C0EE243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2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cs typeface="Arial" panose="020B0604020202020204" pitchFamily="34" charset="0"/>
              </a:defRPr>
            </a:lvl1pPr>
          </a:lstStyle>
          <a:p>
            <a:fld id="{A7049192-461C-4FAD-AD92-6199FB9D45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12813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18"/>
          <p:cNvSpPr>
            <a:spLocks noChangeArrowheads="1"/>
          </p:cNvSpPr>
          <p:nvPr/>
        </p:nvSpPr>
        <p:spPr bwMode="gray">
          <a:xfrm>
            <a:off x="0" y="6721476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1033" name="Picture 29" descr="CL_Logo_RGB_PNG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4" y="6035676"/>
            <a:ext cx="205951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228600" indent="-227013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449263" indent="-219075" algn="l" rtl="0" eaLnBrk="0" fontAlgn="base" hangingPunct="0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682625" indent="-231775" algn="l" rtl="0" eaLnBrk="0" fontAlgn="base" hangingPunct="0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915988" indent="-231775" algn="l" rtl="0" eaLnBrk="0" fontAlgn="base" hangingPunct="0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3731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6pPr>
      <a:lvl7pPr marL="18303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7pPr>
      <a:lvl8pPr marL="22875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8pPr>
      <a:lvl9pPr marL="27447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0" b="52380"/>
          <a:stretch>
            <a:fillRect/>
          </a:stretch>
        </p:blipFill>
        <p:spPr bwMode="gray">
          <a:xfrm>
            <a:off x="0" y="0"/>
            <a:ext cx="121941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/>
          <p:cNvSpPr>
            <a:spLocks noChangeArrowheads="1"/>
          </p:cNvSpPr>
          <p:nvPr/>
        </p:nvSpPr>
        <p:spPr bwMode="gray">
          <a:xfrm>
            <a:off x="0" y="684214"/>
            <a:ext cx="12192000" cy="109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1097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426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0EF7AC-CE37-4926-9E78-16A268FD3513}" type="datetimeFigureOut">
              <a:rPr lang="en-US" altLang="en-US"/>
              <a:pPr>
                <a:defRPr/>
              </a:pPr>
              <a:t>5/9/2022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2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0978DA-5325-40D1-ACCC-38346C56C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12813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2" name="Rectangle 18"/>
          <p:cNvSpPr>
            <a:spLocks noChangeArrowheads="1"/>
          </p:cNvSpPr>
          <p:nvPr/>
        </p:nvSpPr>
        <p:spPr bwMode="gray">
          <a:xfrm>
            <a:off x="0" y="6721476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1033" name="Picture 29" descr="CL_Logo_RGB_PNG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4" y="6035676"/>
            <a:ext cx="205951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1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228600" indent="-227013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449263" indent="-219075" algn="l" rtl="0" eaLnBrk="0" fontAlgn="base" hangingPunct="0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682625" indent="-231775" algn="l" rtl="0" eaLnBrk="0" fontAlgn="base" hangingPunct="0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915988" indent="-231775" algn="l" rtl="0" eaLnBrk="0" fontAlgn="base" hangingPunct="0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3731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6pPr>
      <a:lvl7pPr marL="18303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7pPr>
      <a:lvl8pPr marL="22875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8pPr>
      <a:lvl9pPr marL="27447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9gHuAwxwAs&amp;list=PLsMs3sjjy-pCcR8l3ohnIUhIiCwEjQB6K&amp;index=39&amp;t=0s" TargetMode="External"/><Relationship Id="rId2" Type="http://schemas.openxmlformats.org/officeDocument/2006/relationships/hyperlink" Target="https://www.youtube.com/watch?v=eA151sBcCa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9gHuAwxwAs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ctrTitle"/>
          </p:nvPr>
        </p:nvSpPr>
        <p:spPr>
          <a:xfrm>
            <a:off x="1676400" y="1219201"/>
            <a:ext cx="8382000" cy="1622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Extinction</a:t>
            </a:r>
          </a:p>
        </p:txBody>
      </p:sp>
    </p:spTree>
    <p:extLst>
      <p:ext uri="{BB962C8B-B14F-4D97-AF65-F5344CB8AC3E}">
        <p14:creationId xmlns:p14="http://schemas.microsoft.com/office/powerpoint/2010/main" val="2465921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17" y="1002460"/>
            <a:ext cx="10972800" cy="685800"/>
          </a:xfrm>
        </p:spPr>
        <p:txBody>
          <a:bodyPr/>
          <a:lstStyle/>
          <a:p>
            <a:r>
              <a:rPr lang="en-AU" dirty="0" smtClean="0"/>
              <a:t>				Mega fauna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3382170"/>
            <a:ext cx="5525864" cy="2711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60" y="2151423"/>
            <a:ext cx="3452857" cy="258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7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83" y="1676400"/>
            <a:ext cx="11815482" cy="4114800"/>
          </a:xfrm>
        </p:spPr>
        <p:txBody>
          <a:bodyPr/>
          <a:lstStyle/>
          <a:p>
            <a:r>
              <a:rPr lang="en-AU" sz="1800" dirty="0" smtClean="0">
                <a:hlinkClick r:id="rId2"/>
              </a:rPr>
              <a:t>https://www.youtube.com/watch?v=eA151sBcCag</a:t>
            </a:r>
            <a:r>
              <a:rPr lang="en-AU" sz="1800" dirty="0" smtClean="0"/>
              <a:t> </a:t>
            </a:r>
          </a:p>
          <a:p>
            <a:r>
              <a:rPr lang="en-AU" sz="1800" dirty="0" smtClean="0">
                <a:hlinkClick r:id="rId3"/>
              </a:rPr>
              <a:t>https://www.youtube.com/watch?v=z9gHuAwxwAs&amp;list=PLsMs3sjjy-pCcR8l3ohnIUhIiCwEjQB6K&amp;index=39&amp;t=0s</a:t>
            </a:r>
            <a:endParaRPr lang="en-AU" sz="18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303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330217"/>
            <a:ext cx="8391837" cy="37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1628800"/>
            <a:ext cx="51530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 noChangeArrowheads="1"/>
          </p:cNvSpPr>
          <p:nvPr/>
        </p:nvSpPr>
        <p:spPr bwMode="gray">
          <a:xfrm>
            <a:off x="1981200" y="912813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013658"/>
                </a:solidFill>
                <a:latin typeface="Arial"/>
              </a:rPr>
              <a:t>Australian bushfires and species extinction</a:t>
            </a: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gray">
          <a:xfrm>
            <a:off x="1676400" y="152400"/>
            <a:ext cx="7239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Extinction of species</a:t>
            </a: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1905000" y="161925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More than 1 billion animals were killed in the 2019/2020 Australian bushfire season. Endangered species, including the long-footed potoroo, Kangaroo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Island’s glossy black-cockatoo and Batemans Bay’s spring midge orchid were pushed towards extinction.</a:t>
            </a: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7162800" y="2971800"/>
            <a:ext cx="2971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The devastating wildfires undid decades of careful conservation work on Kangaroo Island and have threatened to wipe out some of the island’s unique fauna altogether.</a:t>
            </a:r>
            <a:endParaRPr lang="en-AU" altLang="en-US">
              <a:solidFill>
                <a:srgbClr val="000000"/>
              </a:solidFill>
            </a:endParaRPr>
          </a:p>
        </p:txBody>
      </p:sp>
      <p:pic>
        <p:nvPicPr>
          <p:cNvPr id="81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048000"/>
            <a:ext cx="49387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/>
          <p:nvPr/>
        </p:nvSpPr>
        <p:spPr>
          <a:xfrm rot="16200000">
            <a:off x="6134100" y="5440363"/>
            <a:ext cx="17462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AU" sz="800" dirty="0">
                <a:solidFill>
                  <a:srgbClr val="FFFFFF">
                    <a:lumMod val="50000"/>
                  </a:srgbClr>
                </a:solidFill>
              </a:rPr>
              <a:t>Getty Images/Lisa Maree Williams</a:t>
            </a:r>
          </a:p>
        </p:txBody>
      </p:sp>
    </p:spTree>
    <p:extLst>
      <p:ext uri="{BB962C8B-B14F-4D97-AF65-F5344CB8AC3E}">
        <p14:creationId xmlns:p14="http://schemas.microsoft.com/office/powerpoint/2010/main" val="2816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Sixth Extinction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Causes</a:t>
            </a:r>
          </a:p>
          <a:p>
            <a:pPr lvl="1"/>
            <a:r>
              <a:rPr lang="en-AU" dirty="0" smtClean="0"/>
              <a:t>Human population growth</a:t>
            </a:r>
          </a:p>
          <a:p>
            <a:pPr lvl="1"/>
            <a:r>
              <a:rPr lang="en-AU" dirty="0" smtClean="0"/>
              <a:t>Industrialization </a:t>
            </a:r>
          </a:p>
          <a:p>
            <a:pPr lvl="1"/>
            <a:r>
              <a:rPr lang="en-AU" dirty="0" smtClean="0"/>
              <a:t>Rainforest and wetland destruction</a:t>
            </a:r>
          </a:p>
          <a:p>
            <a:pPr lvl="1"/>
            <a:r>
              <a:rPr lang="en-AU" dirty="0" smtClean="0"/>
              <a:t>Climate change </a:t>
            </a:r>
          </a:p>
          <a:p>
            <a:pPr lvl="1"/>
            <a:r>
              <a:rPr lang="en-AU" dirty="0" smtClean="0"/>
              <a:t>Overharvesting of natural resources</a:t>
            </a:r>
          </a:p>
          <a:p>
            <a:pPr lvl="1"/>
            <a:r>
              <a:rPr lang="en-AU" dirty="0" smtClean="0"/>
              <a:t>Pollution and waste.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51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Sixth Extinction – Preventing extinction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Conservation is aimed at slowing or managing this extinction process by </a:t>
            </a:r>
            <a:r>
              <a:rPr lang="en-AU" dirty="0" err="1" smtClean="0"/>
              <a:t>maintaing</a:t>
            </a:r>
            <a:r>
              <a:rPr lang="en-AU" dirty="0" smtClean="0"/>
              <a:t> genetic diversity</a:t>
            </a:r>
          </a:p>
          <a:p>
            <a:pPr marL="0" indent="0"/>
            <a:r>
              <a:rPr lang="en-US" altLang="en-US" i="1" dirty="0">
                <a:solidFill>
                  <a:srgbClr val="2FACFD"/>
                </a:solidFill>
              </a:rPr>
              <a:t>Having a larger gene pool means having more alleles to draw upon to face the pressures of natural selection</a:t>
            </a:r>
            <a:r>
              <a:rPr lang="en-US" altLang="en-US" i="1" dirty="0" smtClean="0">
                <a:solidFill>
                  <a:srgbClr val="2FACFD"/>
                </a:solidFill>
              </a:rPr>
              <a:t>.</a:t>
            </a:r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r>
              <a:rPr lang="en-AU" sz="1800" dirty="0" smtClean="0"/>
              <a:t>When making conservation plans to </a:t>
            </a:r>
            <a:r>
              <a:rPr lang="en-AU" sz="1800" dirty="0" smtClean="0">
                <a:solidFill>
                  <a:srgbClr val="FF0000"/>
                </a:solidFill>
              </a:rPr>
              <a:t>maintain viable gene pools </a:t>
            </a:r>
            <a:r>
              <a:rPr lang="en-AU" sz="1800" dirty="0" smtClean="0"/>
              <a:t>it is important to consider </a:t>
            </a:r>
            <a:r>
              <a:rPr lang="en-AU" sz="1800" dirty="0" smtClean="0">
                <a:solidFill>
                  <a:srgbClr val="FF0000"/>
                </a:solidFill>
              </a:rPr>
              <a:t>biogeography, reproductive behaviour &amp; population dynamics </a:t>
            </a:r>
          </a:p>
          <a:p>
            <a:pPr marL="0" indent="0"/>
            <a:endParaRPr lang="en-AU" sz="1800" dirty="0" smtClean="0">
              <a:solidFill>
                <a:srgbClr val="FF0000"/>
              </a:solidFill>
            </a:endParaRPr>
          </a:p>
          <a:p>
            <a:pPr marL="0" indent="0"/>
            <a:r>
              <a:rPr lang="en-AU" sz="1800" dirty="0" smtClean="0"/>
              <a:t>By considering each of these three areas enables conditions to be created which may ensure conservation plan effectively maintain viable gene pools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99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Importance of Genetic Diversity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27412"/>
            <a:ext cx="9720073" cy="4023360"/>
          </a:xfrm>
        </p:spPr>
        <p:txBody>
          <a:bodyPr>
            <a:noAutofit/>
          </a:bodyPr>
          <a:lstStyle/>
          <a:p>
            <a:pPr marL="0" indent="0"/>
            <a:r>
              <a:rPr lang="en-AU" dirty="0" smtClean="0"/>
              <a:t>During large scale extinction not all species are lost</a:t>
            </a:r>
          </a:p>
          <a:p>
            <a:pPr marL="0" indent="0"/>
            <a:r>
              <a:rPr lang="en-AU" dirty="0" smtClean="0"/>
              <a:t>Large populations are more resilient than smaller populations</a:t>
            </a:r>
          </a:p>
          <a:p>
            <a:pPr marL="0" indent="0"/>
            <a:r>
              <a:rPr lang="en-AU" dirty="0" smtClean="0"/>
              <a:t>Larger populations can have a more diverse gene pool</a:t>
            </a:r>
          </a:p>
          <a:p>
            <a:pPr marL="1587" lvl="1" indent="0">
              <a:buNone/>
            </a:pPr>
            <a:r>
              <a:rPr lang="en-AU" dirty="0" smtClean="0"/>
              <a:t>A greater reserve of different alleles</a:t>
            </a:r>
          </a:p>
          <a:p>
            <a:pPr marL="0" indent="0"/>
            <a:r>
              <a:rPr lang="en-AU" dirty="0" smtClean="0"/>
              <a:t>Loss of genetic diversity through the random loss of genetic variation due to extinction is genetic drift</a:t>
            </a:r>
          </a:p>
          <a:p>
            <a:pPr marL="0" indent="0"/>
            <a:r>
              <a:rPr lang="en-AU" dirty="0" smtClean="0"/>
              <a:t>Small populations have a high level of inbreeding as only have a few individuals that can reproduce</a:t>
            </a:r>
          </a:p>
          <a:p>
            <a:pPr marL="0" indent="0"/>
            <a:r>
              <a:rPr lang="en-AU" dirty="0" smtClean="0"/>
              <a:t>Inbreeding results in a loss of genes/alleles &amp; the gene pool would come to reflect only the genetics of a few individuals</a:t>
            </a:r>
          </a:p>
          <a:p>
            <a:pPr marL="0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560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 noChangeArrowheads="1"/>
          </p:cNvSpPr>
          <p:nvPr/>
        </p:nvSpPr>
        <p:spPr bwMode="gray">
          <a:xfrm>
            <a:off x="1981200" y="912813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013658"/>
                </a:solidFill>
                <a:latin typeface="Arial"/>
              </a:rPr>
              <a:t>Preventing extinction by preserving genetic diversity</a:t>
            </a: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 bwMode="gray">
          <a:xfrm>
            <a:off x="1676400" y="152400"/>
            <a:ext cx="7239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Extinction of species</a:t>
            </a: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1905000" y="1619251"/>
            <a:ext cx="8229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Populations with reduced diversity face increased risk of extinction, so conservation projects usually focus on maintaining genetic diversity.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Rapid extinction events can lead to greater loss of large organisms than of small ones. A large distribution area is generally a big advantage, because it may allow some pockets of habitat to survive.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>
                <a:solidFill>
                  <a:srgbClr val="000000"/>
                </a:solidFill>
              </a:rPr>
              <a:t>Large population size can also be some protection, because the population is likely to have a more diverse gene pool and thus a greater variety of alleles and phenotype options as the pressures from natural selection change.</a:t>
            </a:r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2117725" y="5575301"/>
            <a:ext cx="3962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b="1">
                <a:solidFill>
                  <a:srgbClr val="000000"/>
                </a:solidFill>
              </a:rPr>
              <a:t>Biology WA Units 3 &amp; 4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b="1">
                <a:solidFill>
                  <a:srgbClr val="000000"/>
                </a:solidFill>
              </a:rPr>
              <a:t>Set 9.8 pg.317 Q 1-4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Strategies to preserve genetic diversity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69679"/>
            <a:ext cx="9720073" cy="4023360"/>
          </a:xfrm>
        </p:spPr>
        <p:txBody>
          <a:bodyPr>
            <a:noAutofit/>
          </a:bodyPr>
          <a:lstStyle/>
          <a:p>
            <a:r>
              <a:rPr lang="en-AU" dirty="0" smtClean="0"/>
              <a:t>Some strategies to preserve genetic diversity include: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Captive breeding programs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Seed banks</a:t>
            </a:r>
          </a:p>
          <a:p>
            <a:r>
              <a:rPr lang="en-AU" dirty="0" smtClean="0"/>
              <a:t>For these strategies to be successful need to consider: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AU" dirty="0" smtClean="0"/>
              <a:t> Reproductive behaviour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AU" dirty="0" smtClean="0"/>
              <a:t>population size of breeding individuals (prevent inbreeding) – Population Dynamics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AU" dirty="0" smtClean="0"/>
              <a:t>genetics of individuals (DNA profiling/DNA Sequencing to determine if related)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AU" dirty="0" smtClean="0"/>
              <a:t>Biogeography</a:t>
            </a:r>
          </a:p>
          <a:p>
            <a:pPr marL="1587" lvl="1" indent="0">
              <a:buNone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0079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AU" dirty="0" smtClean="0"/>
              <a:t>Extinction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1544" y="1412776"/>
            <a:ext cx="8229600" cy="3656181"/>
          </a:xfrm>
        </p:spPr>
        <p:txBody>
          <a:bodyPr/>
          <a:lstStyle/>
          <a:p>
            <a:pPr marL="285750" indent="-285750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Refers to the death of an entire species. No individuals are left alive.</a:t>
            </a:r>
          </a:p>
          <a:p>
            <a:pPr marL="285750" indent="-285750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endParaRPr lang="en-AU" dirty="0"/>
          </a:p>
          <a:p>
            <a:pPr marL="285750" indent="-285750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Extinction occurs quite rarely but there have been periods when the rate of extinction has been quite high. These are </a:t>
            </a:r>
            <a:r>
              <a:rPr lang="en-US" altLang="en-US" b="1" dirty="0"/>
              <a:t>mass extinctions</a:t>
            </a:r>
            <a:r>
              <a:rPr lang="en-US" altLang="en-US" dirty="0" smtClean="0"/>
              <a:t>.</a:t>
            </a:r>
            <a:endParaRPr lang="en-AU" dirty="0" smtClean="0"/>
          </a:p>
          <a:p>
            <a:pPr marL="0" indent="0">
              <a:buClr>
                <a:schemeClr val="tx2">
                  <a:lumMod val="90000"/>
                </a:schemeClr>
              </a:buClr>
            </a:pPr>
            <a:endParaRPr lang="en-AU" dirty="0"/>
          </a:p>
          <a:p>
            <a:pPr marL="285750" indent="-285750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Most species that have ever lived are now extinct.</a:t>
            </a:r>
          </a:p>
          <a:p>
            <a:pPr marL="285750" indent="-285750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endParaRPr lang="en-AU" dirty="0"/>
          </a:p>
          <a:p>
            <a:pPr marL="285750" indent="-285750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The extinction of one group has allowed another to undergo extensive radiation into free niches. </a:t>
            </a:r>
            <a:r>
              <a:rPr lang="en-AU" dirty="0" err="1" smtClean="0"/>
              <a:t>Eg</a:t>
            </a:r>
            <a:r>
              <a:rPr lang="en-AU" dirty="0" smtClean="0"/>
              <a:t> Extinction of the dinosaurs gave rise to the adaptive radiation of mammals.</a:t>
            </a:r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749" y="5068957"/>
            <a:ext cx="2279416" cy="161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Reproductive behaviour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187" y="1787030"/>
            <a:ext cx="7803495" cy="4171816"/>
          </a:xfrm>
        </p:spPr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AU" dirty="0" smtClean="0"/>
              <a:t>When designing a captive breeding program it is very important to consider an animals reproductive behaviour including: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AU" dirty="0" smtClean="0"/>
              <a:t>when an organism reproduces in order to ensure survival of its offspring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AU" dirty="0" smtClean="0"/>
              <a:t>What the organisms needs are in order to feed &amp; protect its young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AU" dirty="0" smtClean="0"/>
              <a:t>Requirements of nests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AU" dirty="0" smtClean="0"/>
              <a:t>How long it nurtures its young</a:t>
            </a:r>
          </a:p>
          <a:p>
            <a:pPr lvl="1">
              <a:buClr>
                <a:schemeClr val="tx2">
                  <a:lumMod val="90000"/>
                </a:schemeClr>
              </a:buClr>
            </a:pPr>
            <a:r>
              <a:rPr lang="en-AU" dirty="0" smtClean="0"/>
              <a:t>The extent of parental care provided</a:t>
            </a:r>
          </a:p>
          <a:p>
            <a:pPr marL="285750" indent="-285750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The genetics of the organisms need to be determined through DNA profiling involved will also need to be considered to reduce inbreeding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363" y="77716"/>
            <a:ext cx="3163794" cy="22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44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biogeography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97962"/>
            <a:ext cx="10166385" cy="5060038"/>
          </a:xfrm>
        </p:spPr>
        <p:txBody>
          <a:bodyPr>
            <a:normAutofit/>
          </a:bodyPr>
          <a:lstStyle/>
          <a:p>
            <a:pPr marL="0" indent="0"/>
            <a:r>
              <a:rPr lang="en-AU" dirty="0" smtClean="0"/>
              <a:t>Study of the distribution of organisms &amp; ecosystems across the world through geological time</a:t>
            </a:r>
          </a:p>
          <a:p>
            <a:pPr marL="0" indent="0"/>
            <a:r>
              <a:rPr lang="en-AU" dirty="0" smtClean="0"/>
              <a:t>Having an understanding of an organism’s geographic distribution enables an understanding of its tolerance to biotic factors in the area</a:t>
            </a:r>
          </a:p>
          <a:p>
            <a:pPr lvl="1"/>
            <a:r>
              <a:rPr lang="en-AU" dirty="0" smtClean="0"/>
              <a:t>For example: food it requires, ability to survive predation, competition</a:t>
            </a:r>
          </a:p>
          <a:p>
            <a:pPr marL="0" indent="0"/>
            <a:r>
              <a:rPr lang="en-AU" dirty="0" smtClean="0"/>
              <a:t>Also enables an understanding of its tolerance of abiotic  factors present in its environment</a:t>
            </a:r>
          </a:p>
          <a:p>
            <a:pPr lvl="1"/>
            <a:r>
              <a:rPr lang="en-AU" dirty="0" smtClean="0"/>
              <a:t>For example: effect of temperature changes, pH changes and other climatic factors can be better understood</a:t>
            </a:r>
          </a:p>
          <a:p>
            <a:pPr marL="128016" lvl="1" indent="0">
              <a:buNone/>
            </a:pPr>
            <a:r>
              <a:rPr lang="en-AU" dirty="0" smtClean="0"/>
              <a:t>This helps to answer the question about whether the Nature Reserve, Conservation Area, National Park is large enough &amp; has suitable conditions within it to maintain viable populations of the species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7379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Population Dynamics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48118"/>
            <a:ext cx="9720073" cy="4023360"/>
          </a:xfrm>
        </p:spPr>
        <p:txBody>
          <a:bodyPr>
            <a:normAutofit/>
          </a:bodyPr>
          <a:lstStyle/>
          <a:p>
            <a:pPr marL="0" indent="0"/>
            <a:r>
              <a:rPr lang="en-AU" dirty="0" smtClean="0"/>
              <a:t>Conserving the population in situ understanding the natural population dynamics of the species is important because:</a:t>
            </a:r>
            <a:endParaRPr lang="en-AU" dirty="0"/>
          </a:p>
          <a:p>
            <a:pPr lvl="1"/>
            <a:r>
              <a:rPr lang="en-AU" dirty="0" smtClean="0"/>
              <a:t>Knowledge of the birth &amp; death rates enable estimates of the population’s expected growth rate</a:t>
            </a:r>
          </a:p>
          <a:p>
            <a:pPr lvl="1"/>
            <a:r>
              <a:rPr lang="en-AU" dirty="0" smtClean="0"/>
              <a:t>Measures may be necessary to increase the birth rate &amp; decrease the death rate of the population if it is to grow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83" y="3759798"/>
            <a:ext cx="5943189" cy="2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73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Conservation Strategies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451429"/>
            <a:ext cx="11184835" cy="4992914"/>
          </a:xfrm>
        </p:spPr>
        <p:txBody>
          <a:bodyPr>
            <a:noAutofit/>
          </a:bodyPr>
          <a:lstStyle/>
          <a:p>
            <a:r>
              <a:rPr lang="en-AU" dirty="0" smtClean="0"/>
              <a:t>Genetic</a:t>
            </a:r>
          </a:p>
          <a:p>
            <a:pPr lvl="1"/>
            <a:r>
              <a:rPr lang="en-AU" dirty="0" smtClean="0"/>
              <a:t>Seed banks – preserve rare/threatened plant species</a:t>
            </a:r>
          </a:p>
          <a:p>
            <a:pPr lvl="1"/>
            <a:r>
              <a:rPr lang="en-AU" dirty="0" smtClean="0"/>
              <a:t>Captive breeding programs –prevent extinction, reintroduce species into the wild</a:t>
            </a:r>
          </a:p>
          <a:p>
            <a:r>
              <a:rPr lang="en-AU" dirty="0" smtClean="0"/>
              <a:t>Environmental</a:t>
            </a:r>
          </a:p>
          <a:p>
            <a:pPr lvl="1"/>
            <a:r>
              <a:rPr lang="en-AU" dirty="0" smtClean="0"/>
              <a:t>Revegetation</a:t>
            </a:r>
          </a:p>
          <a:p>
            <a:pPr lvl="1"/>
            <a:r>
              <a:rPr lang="en-AU" dirty="0" smtClean="0"/>
              <a:t>Control introduced species</a:t>
            </a:r>
          </a:p>
          <a:p>
            <a:r>
              <a:rPr lang="en-AU" dirty="0" smtClean="0"/>
              <a:t>Management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AU" dirty="0" smtClean="0"/>
              <a:t>National Parks &amp; State reserves - </a:t>
            </a:r>
            <a:r>
              <a:rPr lang="en-US" altLang="en-US" b="1" dirty="0"/>
              <a:t>Conservation reserves </a:t>
            </a:r>
            <a:r>
              <a:rPr lang="en-US" altLang="en-US" dirty="0"/>
              <a:t>protect endangered species from human influence and predation.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It is difficult to know how large reserves need to be to be effective.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dirty="0"/>
              <a:t>Does there need to be a single large or several small (</a:t>
            </a:r>
            <a:r>
              <a:rPr lang="en-US" altLang="en-US" b="1" dirty="0"/>
              <a:t>SLOSS</a:t>
            </a:r>
            <a:r>
              <a:rPr lang="en-US" altLang="en-US" dirty="0"/>
              <a:t>) reserves</a:t>
            </a:r>
            <a:r>
              <a:rPr lang="en-US" altLang="en-US" dirty="0" smtClean="0"/>
              <a:t>?</a:t>
            </a:r>
            <a:endParaRPr lang="en-AU" dirty="0" smtClean="0"/>
          </a:p>
          <a:p>
            <a:pPr lvl="1"/>
            <a:r>
              <a:rPr lang="en-AU" dirty="0" smtClean="0"/>
              <a:t>Restricted commercial &amp; recreational access</a:t>
            </a:r>
          </a:p>
          <a:p>
            <a:pPr lvl="1"/>
            <a:r>
              <a:rPr lang="en-AU" dirty="0" smtClean="0"/>
              <a:t>Education</a:t>
            </a:r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481392" y="4790660"/>
            <a:ext cx="3101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" lvl="1" indent="0">
              <a:buNone/>
            </a:pPr>
            <a:r>
              <a:rPr lang="en-AU">
                <a:solidFill>
                  <a:srgbClr val="FF0000"/>
                </a:solidFill>
              </a:rPr>
              <a:t>Go through the following three slides &amp; add the benefits of environmental &amp; management strategies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35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/>
              <a:t>Video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57F0-9485-49BB-9541-D5E12B77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35125"/>
            <a:ext cx="8229600" cy="4114800"/>
          </a:xfrm>
        </p:spPr>
        <p:txBody>
          <a:bodyPr/>
          <a:lstStyle/>
          <a:p>
            <a:pPr>
              <a:defRPr/>
            </a:pPr>
            <a:endParaRPr lang="en-AU" sz="2200" dirty="0">
              <a:latin typeface="+mj-lt"/>
            </a:endParaRPr>
          </a:p>
          <a:p>
            <a:pPr>
              <a:defRPr/>
            </a:pPr>
            <a:r>
              <a:rPr lang="en-AU" sz="2400" dirty="0">
                <a:hlinkClick r:id="rId2"/>
              </a:rPr>
              <a:t>Https://www.youtube.com/watch?v=z9gHuAwxwAs</a:t>
            </a:r>
            <a:endParaRPr lang="en-AU" sz="2400" dirty="0"/>
          </a:p>
          <a:p>
            <a:pPr>
              <a:defRPr/>
            </a:pPr>
            <a:endParaRPr lang="en-AU" sz="2400" dirty="0"/>
          </a:p>
          <a:p>
            <a:pPr>
              <a:defRPr/>
            </a:pPr>
            <a:endParaRPr lang="en-AU" sz="2400" dirty="0"/>
          </a:p>
          <a:p>
            <a:pPr>
              <a:defRPr/>
            </a:pPr>
            <a:r>
              <a:rPr lang="en-AU" sz="2200" dirty="0"/>
              <a:t>Biozone Act 246</a:t>
            </a:r>
          </a:p>
          <a:p>
            <a:pPr>
              <a:defRPr/>
            </a:pPr>
            <a:endParaRPr lang="en-A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8537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Genetic strategies to maintain genetic diversity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515035" y="1598613"/>
          <a:ext cx="9161930" cy="4668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0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228">
                <a:tc>
                  <a:txBody>
                    <a:bodyPr/>
                    <a:lstStyle/>
                    <a:p>
                      <a:r>
                        <a:rPr lang="en-AU" dirty="0" smtClean="0"/>
                        <a:t>Example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Benefits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069">
                <a:tc>
                  <a:txBody>
                    <a:bodyPr/>
                    <a:lstStyle/>
                    <a:p>
                      <a:r>
                        <a:rPr lang="en-AU" dirty="0" smtClean="0"/>
                        <a:t>Captive breeding programs</a:t>
                      </a:r>
                    </a:p>
                    <a:p>
                      <a:r>
                        <a:rPr lang="en-AU" dirty="0" smtClean="0"/>
                        <a:t>(zoos, wildlife parks)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Increase the population numbers and reintroduce</a:t>
                      </a:r>
                      <a:r>
                        <a:rPr lang="en-AU" baseline="0" dirty="0" smtClean="0"/>
                        <a:t> into the wild. Prevents extinction.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069">
                <a:tc>
                  <a:txBody>
                    <a:bodyPr/>
                    <a:lstStyle/>
                    <a:p>
                      <a:r>
                        <a:rPr lang="en-AU" dirty="0" smtClean="0"/>
                        <a:t>Seed banks</a:t>
                      </a:r>
                    </a:p>
                    <a:p>
                      <a:r>
                        <a:rPr lang="en-AU" dirty="0" smtClean="0"/>
                        <a:t>(Botanical Gardens, Millennium Seed Project)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Preserve rare or threatened plant species. Grow plants to rehabilitate areas.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990">
                <a:tc>
                  <a:txBody>
                    <a:bodyPr/>
                    <a:lstStyle/>
                    <a:p>
                      <a:r>
                        <a:rPr lang="en-AU" dirty="0" smtClean="0"/>
                        <a:t>DNA profiling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Provide a data base to identify individuals taken from the wild. Used in breeding programs to increase biodiversity.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911">
                <a:tc>
                  <a:txBody>
                    <a:bodyPr/>
                    <a:lstStyle/>
                    <a:p>
                      <a:r>
                        <a:rPr lang="en-AU" dirty="0" smtClean="0"/>
                        <a:t>Genetic</a:t>
                      </a:r>
                      <a:r>
                        <a:rPr lang="en-AU" baseline="0" dirty="0" smtClean="0"/>
                        <a:t> r</a:t>
                      </a:r>
                      <a:r>
                        <a:rPr lang="en-AU" dirty="0" smtClean="0"/>
                        <a:t>esearch programs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Development of new strains such as drought resistance. Genetically modified plants to help survive in a changing environment.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2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Environmental Strategies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327928"/>
              </p:ext>
            </p:extLst>
          </p:nvPr>
        </p:nvGraphicFramePr>
        <p:xfrm>
          <a:off x="1981200" y="1935163"/>
          <a:ext cx="8229600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Example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Reduce introduced species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Use of biological controls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Remove</a:t>
                      </a:r>
                      <a:r>
                        <a:rPr lang="en-AU" baseline="0" dirty="0" smtClean="0"/>
                        <a:t> weed species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Implement</a:t>
                      </a:r>
                      <a:r>
                        <a:rPr lang="en-AU" baseline="0" dirty="0" smtClean="0"/>
                        <a:t> reafforestation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Wildlife corridors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r>
                        <a:rPr lang="en-US" altLang="en-US" dirty="0" smtClean="0"/>
                        <a:t>can link otherwise isolated conservation areas and allow animals to move to new areas when resources become scarce.</a:t>
                      </a:r>
                    </a:p>
                    <a:p>
                      <a:pPr ea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</a:pPr>
                      <a:endParaRPr lang="en-US" altLang="en-US" i="1" dirty="0" smtClean="0">
                        <a:solidFill>
                          <a:srgbClr val="2FACFD"/>
                        </a:solidFill>
                      </a:endParaRP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4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Management Strategies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793278"/>
              </p:ext>
            </p:extLst>
          </p:nvPr>
        </p:nvGraphicFramePr>
        <p:xfrm>
          <a:off x="1850572" y="1598613"/>
          <a:ext cx="8229600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Example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Benefit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Conserve large areas</a:t>
                      </a:r>
                      <a:r>
                        <a:rPr lang="en-AU" baseline="0" dirty="0" smtClean="0"/>
                        <a:t> of diverse natural ecosystems</a:t>
                      </a:r>
                      <a:endParaRPr lang="en-AU" dirty="0" smtClean="0"/>
                    </a:p>
                    <a:p>
                      <a:r>
                        <a:rPr lang="en-AU" dirty="0" smtClean="0"/>
                        <a:t>Reserves and Parks </a:t>
                      </a:r>
                    </a:p>
                    <a:p>
                      <a:r>
                        <a:rPr lang="en-AU" dirty="0" smtClean="0"/>
                        <a:t>(Terrestrial and Marine)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Reduce human consumption</a:t>
                      </a:r>
                    </a:p>
                    <a:p>
                      <a:r>
                        <a:rPr lang="en-AU" dirty="0" smtClean="0"/>
                        <a:t>Bag Limits/Catch size/Hunting Seasons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Community education programs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Restricted Commercial and</a:t>
                      </a:r>
                      <a:r>
                        <a:rPr lang="en-AU" baseline="0" dirty="0" smtClean="0"/>
                        <a:t> Recreational access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Surveys of natural ecosystems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Encourage recycling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Provide bush corridors that link natural ecosystems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3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AU" dirty="0" smtClean="0"/>
              <a:t>Background Extinction Rate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83981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Extinctions are a normal part of evolution.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endParaRPr lang="en-AU" dirty="0" smtClean="0"/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The background extinction rate is a measure of how often extinctions </a:t>
            </a:r>
            <a:r>
              <a:rPr lang="en-AU" b="1" dirty="0" smtClean="0"/>
              <a:t>naturally</a:t>
            </a:r>
            <a:r>
              <a:rPr lang="en-AU" dirty="0" smtClean="0"/>
              <a:t> occur.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endParaRPr lang="en-AU" dirty="0" smtClean="0"/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The causes of extinction vary.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endParaRPr lang="en-AU" dirty="0"/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Studies of the fossil record show that each taxonomic group has species with a characteristic “duration of existence” before becoming extinct.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endParaRPr lang="en-AU" dirty="0" smtClean="0"/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This provides the average background extinction rate for the taxonomic group.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43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AU" dirty="0"/>
              <a:t>Background Extinction Rate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84313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Taxonomic Group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Species duration (millions of years)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Mosses and liverworts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20+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Higher plants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8-20+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Bivalves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11-14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Snails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10-13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Ammonites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1-15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Trilobites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1+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Beetles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2+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Freshwater fishes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Snakes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2+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Mammals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1-2+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AU" dirty="0" smtClean="0"/>
              <a:t>Mass Extinctions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839816"/>
          </a:xfrm>
        </p:spPr>
        <p:txBody>
          <a:bodyPr/>
          <a:lstStyle/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Superimposed on the average background extinction, there are five mass extinctions events in the Earth’s history.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endParaRPr lang="en-AU" dirty="0"/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A mass extinction is an abrupt increase in extinction rates affecting huge numbers of species at the same time.</a:t>
            </a:r>
            <a:endParaRPr lang="en-AU" dirty="0"/>
          </a:p>
          <a:p>
            <a:pPr lvl="3"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Dinosaurs became extinct during the Cretaceous extinction 65 </a:t>
            </a:r>
            <a:r>
              <a:rPr lang="en-AU" dirty="0" err="1" smtClean="0"/>
              <a:t>mya</a:t>
            </a:r>
            <a:r>
              <a:rPr lang="en-AU" dirty="0" smtClean="0"/>
              <a:t>.</a:t>
            </a:r>
          </a:p>
          <a:p>
            <a:pPr marL="393192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92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5 mass extinctions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64346"/>
            <a:ext cx="9720073" cy="4023360"/>
          </a:xfrm>
        </p:spPr>
        <p:txBody>
          <a:bodyPr>
            <a:normAutofit/>
          </a:bodyPr>
          <a:lstStyle/>
          <a:p>
            <a:pPr marL="0" indent="0"/>
            <a:r>
              <a:rPr lang="en-AU" dirty="0" smtClean="0"/>
              <a:t>There have been 5 mass extinctions documented in the fossil record within the last 500 million years (there have been many before that too)</a:t>
            </a:r>
          </a:p>
          <a:p>
            <a:pPr marL="0" indent="0"/>
            <a:endParaRPr lang="en-AU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AU" dirty="0" smtClean="0"/>
              <a:t>444 </a:t>
            </a:r>
            <a:r>
              <a:rPr lang="en-AU" dirty="0" err="1" smtClean="0"/>
              <a:t>mya</a:t>
            </a:r>
            <a:r>
              <a:rPr lang="en-AU" dirty="0" smtClean="0"/>
              <a:t> End of Ordovician period 86% of species lost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dirty="0" smtClean="0"/>
              <a:t>375 </a:t>
            </a:r>
            <a:r>
              <a:rPr lang="en-AU" dirty="0" err="1" smtClean="0"/>
              <a:t>mya</a:t>
            </a:r>
            <a:r>
              <a:rPr lang="en-AU" dirty="0" smtClean="0"/>
              <a:t>, Late Devonian 75% of species lost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dirty="0" smtClean="0"/>
              <a:t>250 </a:t>
            </a:r>
            <a:r>
              <a:rPr lang="en-AU" dirty="0" err="1" smtClean="0"/>
              <a:t>mya</a:t>
            </a:r>
            <a:r>
              <a:rPr lang="en-AU" dirty="0" smtClean="0"/>
              <a:t> End of the Permian Period 96% of species lost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dirty="0" smtClean="0"/>
              <a:t>200 </a:t>
            </a:r>
            <a:r>
              <a:rPr lang="en-AU" dirty="0" err="1" smtClean="0"/>
              <a:t>mya</a:t>
            </a:r>
            <a:r>
              <a:rPr lang="en-AU" dirty="0" smtClean="0"/>
              <a:t> End of the Triassic period 80% of species lost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AU" dirty="0" smtClean="0"/>
              <a:t>65 </a:t>
            </a:r>
            <a:r>
              <a:rPr lang="en-AU" dirty="0" err="1" smtClean="0"/>
              <a:t>mya</a:t>
            </a:r>
            <a:r>
              <a:rPr lang="en-AU" dirty="0"/>
              <a:t> </a:t>
            </a:r>
            <a:r>
              <a:rPr lang="en-AU" dirty="0" smtClean="0"/>
              <a:t>end of the Cretaceous period  76% of species lost (mass extinction of dinosaurs)</a:t>
            </a:r>
          </a:p>
        </p:txBody>
      </p:sp>
    </p:spTree>
    <p:extLst>
      <p:ext uri="{BB962C8B-B14F-4D97-AF65-F5344CB8AC3E}">
        <p14:creationId xmlns:p14="http://schemas.microsoft.com/office/powerpoint/2010/main" val="9865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Image result for mass extinctions caus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20" y="1335023"/>
            <a:ext cx="478354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3" y="964576"/>
            <a:ext cx="6810267" cy="476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41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Causes of Mass Extinction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Catastrophic events:</a:t>
            </a:r>
          </a:p>
          <a:p>
            <a:endParaRPr lang="en-AU" dirty="0"/>
          </a:p>
          <a:p>
            <a:pPr lvl="1"/>
            <a:r>
              <a:rPr lang="en-AU" dirty="0" smtClean="0"/>
              <a:t>Changes in climate due to continental drift</a:t>
            </a:r>
          </a:p>
          <a:p>
            <a:pPr lvl="1"/>
            <a:r>
              <a:rPr lang="en-AU" dirty="0" smtClean="0"/>
              <a:t>Sea level changes caused by successive ice ages and interglacial periods.</a:t>
            </a:r>
          </a:p>
          <a:p>
            <a:pPr lvl="1"/>
            <a:r>
              <a:rPr lang="en-AU" dirty="0" smtClean="0"/>
              <a:t>Dust from volcanic activity, causing a cooling of the planet.</a:t>
            </a:r>
          </a:p>
          <a:p>
            <a:pPr lvl="1"/>
            <a:r>
              <a:rPr lang="en-AU" dirty="0" smtClean="0"/>
              <a:t>Asteroid/comet impact causing dust cloud and cooling effect.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79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1224136"/>
          </a:xfrm>
        </p:spPr>
        <p:txBody>
          <a:bodyPr>
            <a:normAutofit/>
          </a:bodyPr>
          <a:lstStyle/>
          <a:p>
            <a:r>
              <a:rPr lang="en-AU" dirty="0" smtClean="0"/>
              <a:t>The </a:t>
            </a:r>
            <a:r>
              <a:rPr lang="en-AU" dirty="0"/>
              <a:t>S</a:t>
            </a:r>
            <a:r>
              <a:rPr lang="en-AU" dirty="0" smtClean="0"/>
              <a:t>ixth Extinction (Holocene extinction)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06" y="1598082"/>
            <a:ext cx="9780494" cy="4335760"/>
          </a:xfrm>
        </p:spPr>
        <p:txBody>
          <a:bodyPr/>
          <a:lstStyle/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This current extinction is characterised by the presence and wide-reaching activities of humans.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1800" dirty="0" smtClean="0"/>
              <a:t>Started approx. 50 000 </a:t>
            </a:r>
            <a:r>
              <a:rPr lang="en-AU" sz="1800" dirty="0" err="1" smtClean="0"/>
              <a:t>yrs</a:t>
            </a:r>
            <a:r>
              <a:rPr lang="en-AU" sz="1800" dirty="0" smtClean="0"/>
              <a:t> ago when humans first spread out of Africa across Asia, Europe &amp; Australia &amp; continues today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1800" dirty="0" smtClean="0"/>
              <a:t>Agricultural practices, environmental destruction, climate change</a:t>
            </a:r>
            <a:endParaRPr lang="en-AU" dirty="0"/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It includes the Holocene extinction of the mega fauna and is ongoing.</a:t>
            </a:r>
          </a:p>
          <a:p>
            <a:pPr>
              <a:buClr>
                <a:schemeClr val="tx2">
                  <a:lumMod val="90000"/>
                </a:schemeClr>
              </a:buClr>
              <a:buFont typeface="Wingdings" panose="05000000000000000000" pitchFamily="2" charset="2"/>
              <a:buChar char="§"/>
            </a:pPr>
            <a:r>
              <a:rPr lang="en-AU" dirty="0" smtClean="0"/>
              <a:t>The observed rate is more than twice expected by the normal background extinction rate.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58" y="4180838"/>
            <a:ext cx="333255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3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B2DCEE"/>
      </a:dk2>
      <a:lt2>
        <a:srgbClr val="80C4E2"/>
      </a:lt2>
      <a:accent1>
        <a:srgbClr val="013658"/>
      </a:accent1>
      <a:accent2>
        <a:srgbClr val="0C5C92"/>
      </a:accent2>
      <a:accent3>
        <a:srgbClr val="FFFFFF"/>
      </a:accent3>
      <a:accent4>
        <a:srgbClr val="000000"/>
      </a:accent4>
      <a:accent5>
        <a:srgbClr val="AAAEB4"/>
      </a:accent5>
      <a:accent6>
        <a:srgbClr val="0A5384"/>
      </a:accent6>
      <a:hlink>
        <a:srgbClr val="0089C5"/>
      </a:hlink>
      <a:folHlink>
        <a:srgbClr val="4CACD6"/>
      </a:folHlink>
    </a:clrScheme>
    <a:fontScheme name="CL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eme1">
  <a:themeElements>
    <a:clrScheme name="">
      <a:dk1>
        <a:srgbClr val="000000"/>
      </a:dk1>
      <a:lt1>
        <a:srgbClr val="FFFFFF"/>
      </a:lt1>
      <a:dk2>
        <a:srgbClr val="B2DCEE"/>
      </a:dk2>
      <a:lt2>
        <a:srgbClr val="80C4E2"/>
      </a:lt2>
      <a:accent1>
        <a:srgbClr val="013658"/>
      </a:accent1>
      <a:accent2>
        <a:srgbClr val="0C5C92"/>
      </a:accent2>
      <a:accent3>
        <a:srgbClr val="FFFFFF"/>
      </a:accent3>
      <a:accent4>
        <a:srgbClr val="000000"/>
      </a:accent4>
      <a:accent5>
        <a:srgbClr val="AAAEB4"/>
      </a:accent5>
      <a:accent6>
        <a:srgbClr val="0A5384"/>
      </a:accent6>
      <a:hlink>
        <a:srgbClr val="0089C5"/>
      </a:hlink>
      <a:folHlink>
        <a:srgbClr val="4CACD6"/>
      </a:folHlink>
    </a:clrScheme>
    <a:fontScheme name="CL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1455</Words>
  <Application>Microsoft Office PowerPoint</Application>
  <PresentationFormat>Widescreen</PresentationFormat>
  <Paragraphs>194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Wingdings</vt:lpstr>
      <vt:lpstr>Theme1</vt:lpstr>
      <vt:lpstr>1_Theme1</vt:lpstr>
      <vt:lpstr>Extinction</vt:lpstr>
      <vt:lpstr>Extinction</vt:lpstr>
      <vt:lpstr>Background Extinction Rate</vt:lpstr>
      <vt:lpstr>Background Extinction Rate</vt:lpstr>
      <vt:lpstr>Mass Extinctions</vt:lpstr>
      <vt:lpstr>5 mass extinctions</vt:lpstr>
      <vt:lpstr>PowerPoint Presentation</vt:lpstr>
      <vt:lpstr>Causes of Mass Extinction</vt:lpstr>
      <vt:lpstr>The Sixth Extinction (Holocene extinction)</vt:lpstr>
      <vt:lpstr>    Mega fauna</vt:lpstr>
      <vt:lpstr>Watch</vt:lpstr>
      <vt:lpstr>PowerPoint Presentation</vt:lpstr>
      <vt:lpstr>PowerPoint Presentation</vt:lpstr>
      <vt:lpstr>PowerPoint Presentation</vt:lpstr>
      <vt:lpstr>The Sixth Extinction</vt:lpstr>
      <vt:lpstr>The Sixth Extinction – Preventing extinction</vt:lpstr>
      <vt:lpstr>Importance of Genetic Diversity</vt:lpstr>
      <vt:lpstr>PowerPoint Presentation</vt:lpstr>
      <vt:lpstr>Strategies to preserve genetic diversity</vt:lpstr>
      <vt:lpstr>Reproductive behaviour</vt:lpstr>
      <vt:lpstr>biogeography</vt:lpstr>
      <vt:lpstr>Population Dynamics</vt:lpstr>
      <vt:lpstr>Conservation Strategies</vt:lpstr>
      <vt:lpstr>Video Link</vt:lpstr>
      <vt:lpstr>Genetic strategies to maintain genetic diversity</vt:lpstr>
      <vt:lpstr>Environmental Strategies</vt:lpstr>
      <vt:lpstr>Management Strategies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Extinction &amp; Conservation</dc:title>
  <dc:creator>RAYNER Elizabeth [Rossmoyne Senior High School]</dc:creator>
  <cp:lastModifiedBy>RAYNER Elizabeth [Rossmoyne Senior High School]</cp:lastModifiedBy>
  <cp:revision>5</cp:revision>
  <dcterms:created xsi:type="dcterms:W3CDTF">2021-04-29T03:33:24Z</dcterms:created>
  <dcterms:modified xsi:type="dcterms:W3CDTF">2022-05-09T03:37:00Z</dcterms:modified>
</cp:coreProperties>
</file>